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67" r:id="rId4"/>
    <p:sldId id="268" r:id="rId5"/>
    <p:sldId id="258" r:id="rId6"/>
    <p:sldId id="270" r:id="rId7"/>
    <p:sldId id="271" r:id="rId8"/>
    <p:sldId id="272" r:id="rId9"/>
    <p:sldId id="273" r:id="rId10"/>
    <p:sldId id="275" r:id="rId11"/>
    <p:sldId id="269" r:id="rId12"/>
    <p:sldId id="277" r:id="rId13"/>
    <p:sldId id="27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DA37D80-6434-44D0-A028-1B22A696006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394" autoAdjust="0"/>
  </p:normalViewPr>
  <p:slideViewPr>
    <p:cSldViewPr snapToGrid="0">
      <p:cViewPr varScale="1">
        <p:scale>
          <a:sx n="74" d="100"/>
          <a:sy n="74" d="100"/>
        </p:scale>
        <p:origin x="45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1268B-8AC2-4239-8FAF-7C144C210720}" type="datetimeFigureOut">
              <a:rPr lang="en-US"/>
              <a:t>5/10/2020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BA2C8-71FC-43D0-BD87-0547616971F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92136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D8362-6D63-40AC-BAA9-90C3AE6D5875}" type="datetimeFigureOut">
              <a:rPr lang="en-US"/>
              <a:t>5/10/2020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539446-6953-447E-A4E3-E7CFBF87004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3929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ater3"/>
          <p:cNvSpPr/>
          <p:nvPr/>
        </p:nvSpPr>
        <p:spPr bwMode="gray">
          <a:xfrm>
            <a:off x="2552" y="5243129"/>
            <a:ext cx="12188952" cy="1614871"/>
          </a:xfrm>
          <a:prstGeom prst="rect">
            <a:avLst/>
          </a:prstGeom>
          <a:gradFill>
            <a:gsLst>
              <a:gs pos="833">
                <a:schemeClr val="accent2">
                  <a:lumMod val="60000"/>
                  <a:lumOff val="40000"/>
                  <a:alpha val="38000"/>
                </a:schemeClr>
              </a:gs>
              <a:gs pos="23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  <a:alpha val="8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sky"/>
          <p:cNvSpPr/>
          <p:nvPr/>
        </p:nvSpPr>
        <p:spPr bwMode="white">
          <a:xfrm>
            <a:off x="2552" y="0"/>
            <a:ext cx="12188952" cy="533400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6" name="water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" r="9901"/>
          <a:stretch/>
        </p:blipFill>
        <p:spPr bwMode="ltGray">
          <a:xfrm>
            <a:off x="-1425" y="5497897"/>
            <a:ext cx="12188952" cy="463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water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r="6356"/>
          <a:stretch/>
        </p:blipFill>
        <p:spPr bwMode="gray">
          <a:xfrm flipH="1">
            <a:off x="-1425" y="5221111"/>
            <a:ext cx="12188952" cy="2682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-1425" y="5961106"/>
            <a:ext cx="12188952" cy="896846"/>
          </a:xfrm>
          <a:prstGeom prst="rect">
            <a:avLst/>
          </a:prstGeom>
          <a:gradFill>
            <a:gsLst>
              <a:gs pos="25000">
                <a:schemeClr val="accent6">
                  <a:lumMod val="60000"/>
                  <a:lumOff val="40000"/>
                  <a:alpha val="0"/>
                </a:schemeClr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5872" y="1309047"/>
            <a:ext cx="9602789" cy="2667000"/>
          </a:xfrm>
        </p:spPr>
        <p:txBody>
          <a:bodyPr anchor="b">
            <a:no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05872" y="4038600"/>
            <a:ext cx="9601200" cy="9906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cap="all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1">
              <a:rPr lang="en-US"/>
              <a:t>5/10/2020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4403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4403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1">
              <a:rPr lang="en-US"/>
              <a:t>5/10/2020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1">
              <a:rPr lang="en-US"/>
              <a:t>5/10/2020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ky"/>
          <p:cNvSpPr/>
          <p:nvPr/>
        </p:nvSpPr>
        <p:spPr>
          <a:xfrm>
            <a:off x="2552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1309047"/>
            <a:ext cx="9601252" cy="2667000"/>
          </a:xfrm>
        </p:spPr>
        <p:txBody>
          <a:bodyPr anchor="b">
            <a:normAutofit/>
          </a:bodyPr>
          <a:lstStyle>
            <a:lvl1pPr algn="ctr">
              <a:defRPr sz="6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4038600"/>
            <a:ext cx="96012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84E2-2D7A-43CF-AC90-352A289A783A}" type="datetime1">
              <a:rPr lang="en-US"/>
              <a:t>5/10/2020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572768"/>
            <a:ext cx="4572000" cy="414223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1572768"/>
            <a:ext cx="4572000" cy="414223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en-US"/>
              <a:t>5/10/2020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572768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120" y="2365861"/>
            <a:ext cx="4572000" cy="33491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572768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365861"/>
            <a:ext cx="4572000" cy="33491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en-US"/>
              <a:t>5/10/2020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/>
              <a:t>5/10/2020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ky"/>
          <p:cNvSpPr/>
          <p:nvPr/>
        </p:nvSpPr>
        <p:spPr>
          <a:xfrm>
            <a:off x="2552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 algn="ctr"/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1">
              <a:rPr lang="en-US"/>
              <a:t>5/10/2020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7479" y="762000"/>
            <a:ext cx="3377133" cy="2743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3" y="685800"/>
            <a:ext cx="6858000" cy="4572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7479" y="3554104"/>
            <a:ext cx="3377133" cy="1703696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1">
              <a:rPr lang="en-US"/>
              <a:t>5/10/2020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7479" y="762000"/>
            <a:ext cx="3377133" cy="27432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760413" y="685800"/>
            <a:ext cx="6858000" cy="4572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7479" y="3554104"/>
            <a:ext cx="3377133" cy="170369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74940-A916-4C8B-9648-02A2D3898F9E}" type="datetime1">
              <a:rPr lang="en-US"/>
              <a:t>5/10/2020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ky"/>
          <p:cNvSpPr/>
          <p:nvPr/>
        </p:nvSpPr>
        <p:spPr>
          <a:xfrm>
            <a:off x="2552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58000"/>
                </a:schemeClr>
              </a:gs>
              <a:gs pos="88000">
                <a:schemeClr val="accent2">
                  <a:lumMod val="20000"/>
                  <a:lumOff val="80000"/>
                  <a:alpha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 algn="ctr"/>
            <a:endParaRPr/>
          </a:p>
        </p:txBody>
      </p:sp>
      <p:sp>
        <p:nvSpPr>
          <p:cNvPr id="8" name="water3"/>
          <p:cNvSpPr/>
          <p:nvPr/>
        </p:nvSpPr>
        <p:spPr bwMode="gray">
          <a:xfrm>
            <a:off x="2552" y="6064101"/>
            <a:ext cx="12188952" cy="793899"/>
          </a:xfrm>
          <a:prstGeom prst="rect">
            <a:avLst/>
          </a:prstGeom>
          <a:gradFill>
            <a:gsLst>
              <a:gs pos="833">
                <a:schemeClr val="accent2">
                  <a:lumMod val="60000"/>
                  <a:lumOff val="40000"/>
                  <a:alpha val="38000"/>
                </a:schemeClr>
              </a:gs>
              <a:gs pos="49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  <a:alpha val="8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" name="water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" r="9901"/>
          <a:stretch/>
        </p:blipFill>
        <p:spPr bwMode="white">
          <a:xfrm>
            <a:off x="-1425" y="6256181"/>
            <a:ext cx="12188952" cy="463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water1"/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r="6356"/>
          <a:stretch/>
        </p:blipFill>
        <p:spPr bwMode="gray">
          <a:xfrm flipH="1">
            <a:off x="-1425" y="5979395"/>
            <a:ext cx="12188952" cy="2682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265176"/>
            <a:ext cx="9509759" cy="1088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572768"/>
            <a:ext cx="9509760" cy="4142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fld id="{5586B75A-687E-405C-8A0B-8D00578BA2C3}" type="datetime1">
              <a:rPr lang="en-US" smtClean="0"/>
              <a:pPr/>
              <a:t>5/10/2020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cap="all" baseline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accent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•"/>
        <a:defRPr sz="20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SzPct val="100000"/>
        <a:buFont typeface="Arial" pitchFamily="34" charset="0"/>
        <a:buChar char="•"/>
        <a:defRPr sz="18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6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6pPr>
      <a:lvl7pPr marL="19202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8pPr>
      <a:lvl9pPr marL="2240280" indent="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None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5.png"/><Relationship Id="rId4" Type="http://schemas.openxmlformats.org/officeDocument/2006/relationships/hyperlink" Target="mailto:singh.it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5.pn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5.pn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5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2633932"/>
            <a:ext cx="9602789" cy="2667000"/>
          </a:xfrm>
        </p:spPr>
        <p:txBody>
          <a:bodyPr/>
          <a:lstStyle/>
          <a:p>
            <a:r>
              <a:rPr lang="en-US" sz="5400" b="1" dirty="0"/>
              <a:t>Movie Production Recommendations for </a:t>
            </a:r>
            <a:br>
              <a:rPr lang="en-US" sz="5400" b="1" dirty="0"/>
            </a:br>
            <a:r>
              <a:rPr lang="en-US" sz="5400" b="1" dirty="0"/>
              <a:t>MS Films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5853447"/>
            <a:ext cx="9601200" cy="405684"/>
          </a:xfrm>
        </p:spPr>
        <p:txBody>
          <a:bodyPr/>
          <a:lstStyle/>
          <a:p>
            <a:r>
              <a:rPr lang="en-US" b="1" cap="none" dirty="0"/>
              <a:t>By Manoj Singh (Data Scientist)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F0AC02-700F-4C01-8AB5-03E3769F0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1" y="223568"/>
            <a:ext cx="9313229" cy="254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C0E751B-5076-43DC-8B94-6940995351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0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748">
        <p:fade/>
      </p:transition>
    </mc:Choice>
    <mc:Fallback xmlns="">
      <p:transition spd="med" advTm="87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1109" y="572435"/>
            <a:ext cx="9429781" cy="522615"/>
          </a:xfrm>
        </p:spPr>
        <p:txBody>
          <a:bodyPr>
            <a:noAutofit/>
          </a:bodyPr>
          <a:lstStyle/>
          <a:p>
            <a:pPr algn="ctr"/>
            <a:r>
              <a:rPr lang="en-US" sz="5000" dirty="0">
                <a:latin typeface="Stencil" panose="040409050D0802020404" pitchFamily="82" charset="0"/>
              </a:rPr>
              <a:t>Growth of Movies by count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4A6751-9641-4627-BE6B-31A44E6F9E97}"/>
              </a:ext>
            </a:extLst>
          </p:cNvPr>
          <p:cNvSpPr/>
          <p:nvPr/>
        </p:nvSpPr>
        <p:spPr>
          <a:xfrm>
            <a:off x="2271657" y="5087784"/>
            <a:ext cx="84619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number of movies releasing per year has increased significantly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more movies are produced the average rating was decreased so as the votes and the </a:t>
            </a:r>
            <a:r>
              <a:rPr lang="en-US" dirty="0" err="1"/>
              <a:t>metascore</a:t>
            </a:r>
            <a:r>
              <a:rPr lang="en-US" dirty="0"/>
              <a:t> resulting decreased popularity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4CDD397-F68B-47E9-BE38-9F38AEF47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48" y="1225287"/>
            <a:ext cx="5628162" cy="36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58932132-9F40-44E4-B77D-C3C321280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985" y="1225287"/>
            <a:ext cx="6094816" cy="360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DF7EBCD-B961-48C3-9C55-4027433D41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699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7300">
        <p:fade/>
      </p:transition>
    </mc:Choice>
    <mc:Fallback>
      <p:transition spd="med" advTm="17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542" y="326027"/>
            <a:ext cx="10442915" cy="759853"/>
          </a:xfrm>
        </p:spPr>
        <p:txBody>
          <a:bodyPr>
            <a:noAutofit/>
          </a:bodyPr>
          <a:lstStyle/>
          <a:p>
            <a:pPr algn="ctr"/>
            <a:r>
              <a:rPr lang="en-US" sz="5000" cap="all" dirty="0">
                <a:latin typeface="Stencil" panose="040409050D0802020404" pitchFamily="82" charset="0"/>
              </a:rPr>
              <a:t>Growth of movies by revenue</a:t>
            </a:r>
            <a:endParaRPr lang="en-US" sz="5000" cap="all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042E260-D517-4F65-BFEF-98A32E76F90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61" y="1195753"/>
            <a:ext cx="6134109" cy="3380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AD7C8EEE-4B69-4B94-8C5E-AF4FFAB75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881" y="1195754"/>
            <a:ext cx="5299425" cy="339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546F1F3-1353-4FD1-9904-F7C3F0A11342}"/>
              </a:ext>
            </a:extLst>
          </p:cNvPr>
          <p:cNvSpPr/>
          <p:nvPr/>
        </p:nvSpPr>
        <p:spPr>
          <a:xfrm>
            <a:off x="1193412" y="4951717"/>
            <a:ext cx="104429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While the total revenue of movies increased over the years but the average revenue of movies decreased apparently.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This is most probably because of the fact the total number of movies released per year is increasing.</a:t>
            </a:r>
          </a:p>
          <a:p>
            <a:r>
              <a:rPr lang="en-US" dirty="0">
                <a:solidFill>
                  <a:srgbClr val="000000"/>
                </a:solidFill>
                <a:latin typeface="Helvetica Neue"/>
              </a:rPr>
              <a:t>.</a:t>
            </a: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53DEB47-6CCB-4773-92C3-33B591BEFF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82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8009">
        <p:fade/>
      </p:transition>
    </mc:Choice>
    <mc:Fallback>
      <p:transition spd="med" advTm="180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4874" y="585556"/>
            <a:ext cx="8122252" cy="522615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latin typeface="Stencil" panose="040409050D0802020404" pitchFamily="82" charset="0"/>
              </a:rPr>
              <a:t>Conclusion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D29DDC-A232-4DF1-8D5D-A056F96C451B}"/>
              </a:ext>
            </a:extLst>
          </p:cNvPr>
          <p:cNvSpPr/>
          <p:nvPr/>
        </p:nvSpPr>
        <p:spPr>
          <a:xfrm>
            <a:off x="295422" y="1305341"/>
            <a:ext cx="11043138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chemeClr val="accent2">
                    <a:lumMod val="50000"/>
                  </a:schemeClr>
                </a:solidFill>
                <a:latin typeface="Helvetica Neue"/>
              </a:rPr>
              <a:t>Recommendation for MS Films:</a:t>
            </a:r>
          </a:p>
          <a:p>
            <a:endParaRPr lang="en-US" b="1" dirty="0">
              <a:solidFill>
                <a:srgbClr val="000000"/>
              </a:solidFill>
              <a:latin typeface="Helvetica Neue"/>
            </a:endParaRPr>
          </a:p>
          <a:p>
            <a:r>
              <a:rPr lang="en-US" sz="2000" b="1" i="1" dirty="0">
                <a:solidFill>
                  <a:schemeClr val="accent2">
                    <a:lumMod val="50000"/>
                  </a:schemeClr>
                </a:solidFill>
                <a:latin typeface="Helvetica Neue"/>
              </a:rPr>
              <a:t>The movie industry is growing very fast. To get the good business, produce more movies using the best features explained below:</a:t>
            </a:r>
          </a:p>
          <a:p>
            <a:endParaRPr lang="en-US" sz="2000" b="1" i="1" dirty="0">
              <a:solidFill>
                <a:schemeClr val="accent2">
                  <a:lumMod val="50000"/>
                </a:schemeClr>
              </a:solidFill>
              <a:latin typeface="Helvetica Neue"/>
            </a:endParaRPr>
          </a:p>
          <a:p>
            <a:pPr>
              <a:buFont typeface="+mj-lt"/>
              <a:buAutoNum type="arabicPeriod"/>
            </a:pPr>
            <a:r>
              <a:rPr lang="en-US" sz="2000" b="1" i="1" dirty="0">
                <a:solidFill>
                  <a:schemeClr val="accent2">
                    <a:lumMod val="50000"/>
                  </a:schemeClr>
                </a:solidFill>
                <a:latin typeface="Helvetica Neue"/>
              </a:rPr>
              <a:t> Produce movies with active directors. Christopher Nolan's movie may get more Revenue, Rating and Metascore.</a:t>
            </a:r>
          </a:p>
          <a:p>
            <a:pPr>
              <a:buFont typeface="+mj-lt"/>
              <a:buAutoNum type="arabicPeriod"/>
            </a:pPr>
            <a:endParaRPr lang="en-US" sz="2000" b="1" i="1" dirty="0">
              <a:solidFill>
                <a:schemeClr val="accent2">
                  <a:lumMod val="50000"/>
                </a:schemeClr>
              </a:solidFill>
              <a:latin typeface="Helvetica Neue"/>
            </a:endParaRPr>
          </a:p>
          <a:p>
            <a:pPr>
              <a:buFont typeface="+mj-lt"/>
              <a:buAutoNum type="arabicPeriod"/>
            </a:pPr>
            <a:r>
              <a:rPr lang="en-US" sz="2000" b="1" i="1" dirty="0">
                <a:solidFill>
                  <a:schemeClr val="accent2">
                    <a:lumMod val="50000"/>
                  </a:schemeClr>
                </a:solidFill>
                <a:latin typeface="Helvetica Neue"/>
              </a:rPr>
              <a:t> Produce movies that should have at least 120 minutes runtime.</a:t>
            </a:r>
          </a:p>
          <a:p>
            <a:pPr>
              <a:buFont typeface="+mj-lt"/>
              <a:buAutoNum type="arabicPeriod"/>
            </a:pPr>
            <a:endParaRPr lang="en-US" sz="2000" b="1" i="1" dirty="0">
              <a:solidFill>
                <a:schemeClr val="accent2">
                  <a:lumMod val="50000"/>
                </a:schemeClr>
              </a:solidFill>
              <a:latin typeface="Helvetica Neue"/>
            </a:endParaRPr>
          </a:p>
          <a:p>
            <a:pPr>
              <a:buFont typeface="+mj-lt"/>
              <a:buAutoNum type="arabicPeriod"/>
            </a:pPr>
            <a:r>
              <a:rPr lang="en-US" sz="2000" b="1" i="1" dirty="0">
                <a:solidFill>
                  <a:schemeClr val="accent2">
                    <a:lumMod val="50000"/>
                  </a:schemeClr>
                </a:solidFill>
                <a:latin typeface="Helvetica Neue"/>
              </a:rPr>
              <a:t> To get the maximum revenue, produce movies having the combination of the genres Adventure, Action, Drama, and Comedy</a:t>
            </a:r>
          </a:p>
          <a:p>
            <a:pPr>
              <a:buFont typeface="+mj-lt"/>
              <a:buAutoNum type="arabicPeriod"/>
            </a:pPr>
            <a:endParaRPr lang="en-US" sz="2000" b="1" i="1" dirty="0">
              <a:solidFill>
                <a:schemeClr val="accent2">
                  <a:lumMod val="50000"/>
                </a:schemeClr>
              </a:solidFill>
              <a:latin typeface="Helvetica Neue"/>
            </a:endParaRPr>
          </a:p>
          <a:p>
            <a:pPr>
              <a:buFont typeface="+mj-lt"/>
              <a:buAutoNum type="arabicPeriod"/>
            </a:pPr>
            <a:r>
              <a:rPr lang="en-US" sz="2000" b="1" i="1" dirty="0">
                <a:solidFill>
                  <a:schemeClr val="accent2">
                    <a:lumMod val="50000"/>
                  </a:schemeClr>
                </a:solidFill>
                <a:latin typeface="Helvetica Neue"/>
              </a:rPr>
              <a:t> Produce movies that will satisfy both Viewers and Critics</a:t>
            </a:r>
            <a:endParaRPr lang="en-US" sz="2000" b="1" i="1" dirty="0">
              <a:solidFill>
                <a:schemeClr val="accent2">
                  <a:lumMod val="50000"/>
                </a:schemeClr>
              </a:solidFill>
              <a:effectLst/>
              <a:latin typeface="Helvetica Neue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F9CC815-1204-485F-8821-87E9FF275C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07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3564">
        <p:fade/>
      </p:transition>
    </mc:Choice>
    <mc:Fallback>
      <p:transition spd="med" advTm="335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A24F58E-AB7A-466E-8491-2E18FBF4E1AB}"/>
              </a:ext>
            </a:extLst>
          </p:cNvPr>
          <p:cNvSpPr/>
          <p:nvPr/>
        </p:nvSpPr>
        <p:spPr>
          <a:xfrm>
            <a:off x="1947402" y="1613118"/>
            <a:ext cx="7815575" cy="36317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5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FC214-E128-4CF5-8743-F3455BC694DE}"/>
              </a:ext>
            </a:extLst>
          </p:cNvPr>
          <p:cNvSpPr/>
          <p:nvPr/>
        </p:nvSpPr>
        <p:spPr>
          <a:xfrm>
            <a:off x="3968654" y="6198550"/>
            <a:ext cx="4254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Manoj Singh : </a:t>
            </a:r>
            <a:r>
              <a:rPr lang="en-IN" b="1" dirty="0">
                <a:solidFill>
                  <a:srgbClr val="00206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singh.it@gmail.com</a:t>
            </a:r>
            <a:endParaRPr lang="en-IN" b="1" dirty="0">
              <a:solidFill>
                <a:srgbClr val="002060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BA5F27B-24C7-4934-9DF5-F648B1AA7A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45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260">
        <p:fade/>
      </p:transition>
    </mc:Choice>
    <mc:Fallback>
      <p:transition spd="med" advTm="42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120" y="682437"/>
            <a:ext cx="9509759" cy="759853"/>
          </a:xfrm>
        </p:spPr>
        <p:txBody>
          <a:bodyPr>
            <a:noAutofit/>
          </a:bodyPr>
          <a:lstStyle/>
          <a:p>
            <a:pPr algn="ctr"/>
            <a:r>
              <a:rPr lang="en-US" sz="5000" cap="all" dirty="0">
                <a:latin typeface="Stencil" panose="040409050D0802020404" pitchFamily="82" charset="0"/>
              </a:rPr>
              <a:t>Background</a:t>
            </a:r>
            <a:endParaRPr lang="en-US" sz="5000" cap="al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105" y="1709422"/>
            <a:ext cx="11091790" cy="4213078"/>
          </a:xfrm>
        </p:spPr>
        <p:txBody>
          <a:bodyPr>
            <a:noAutofit/>
          </a:bodyPr>
          <a:lstStyle/>
          <a:p>
            <a:r>
              <a:rPr lang="en-US" sz="2900" b="1" dirty="0">
                <a:solidFill>
                  <a:schemeClr val="accent1">
                    <a:lumMod val="50000"/>
                  </a:schemeClr>
                </a:solidFill>
              </a:rPr>
              <a:t>MS Films, a film production company wants to do research on movie industry for new movie production.</a:t>
            </a:r>
          </a:p>
          <a:p>
            <a:r>
              <a:rPr lang="en-US" sz="2900" b="1" dirty="0">
                <a:solidFill>
                  <a:schemeClr val="accent1">
                    <a:lumMod val="50000"/>
                  </a:schemeClr>
                </a:solidFill>
              </a:rPr>
              <a:t>The wanted to understand the features of a movie so that viewers and critics would like it and it should generate good revenue.</a:t>
            </a:r>
          </a:p>
          <a:p>
            <a:r>
              <a:rPr lang="en-US" sz="2900" b="1" dirty="0">
                <a:solidFill>
                  <a:schemeClr val="accent1">
                    <a:lumMod val="50000"/>
                  </a:schemeClr>
                </a:solidFill>
              </a:rPr>
              <a:t>The goal is to know the growth of movie industry and the profitability</a:t>
            </a:r>
          </a:p>
          <a:p>
            <a:r>
              <a:rPr lang="en-US" sz="2900" b="1" dirty="0">
                <a:solidFill>
                  <a:schemeClr val="accent1">
                    <a:lumMod val="50000"/>
                  </a:schemeClr>
                </a:solidFill>
              </a:rPr>
              <a:t>Dataset used: 1000 movies from year 2006 to 2016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3699347-C853-4556-8294-6582AFD777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45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791">
        <p:fade/>
      </p:transition>
    </mc:Choice>
    <mc:Fallback xmlns="">
      <p:transition spd="med" advTm="257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120" y="295224"/>
            <a:ext cx="9509759" cy="759853"/>
          </a:xfrm>
        </p:spPr>
        <p:txBody>
          <a:bodyPr>
            <a:noAutofit/>
          </a:bodyPr>
          <a:lstStyle/>
          <a:p>
            <a:pPr algn="ctr"/>
            <a:r>
              <a:rPr lang="en-US" sz="5000" cap="all" dirty="0">
                <a:latin typeface="Stencil" panose="040409050D0802020404" pitchFamily="82" charset="0"/>
              </a:rPr>
              <a:t>About dataset</a:t>
            </a:r>
            <a:endParaRPr lang="en-US" sz="5000" cap="all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B598077F-7E13-441C-90EC-03CA43D1C7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0215093"/>
              </p:ext>
            </p:extLst>
          </p:nvPr>
        </p:nvGraphicFramePr>
        <p:xfrm>
          <a:off x="1640497" y="1106856"/>
          <a:ext cx="8911004" cy="545592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465627">
                  <a:extLst>
                    <a:ext uri="{9D8B030D-6E8A-4147-A177-3AD203B41FA5}">
                      <a16:colId xmlns:a16="http://schemas.microsoft.com/office/drawing/2014/main" val="630983110"/>
                    </a:ext>
                  </a:extLst>
                </a:gridCol>
                <a:gridCol w="1530045">
                  <a:extLst>
                    <a:ext uri="{9D8B030D-6E8A-4147-A177-3AD203B41FA5}">
                      <a16:colId xmlns:a16="http://schemas.microsoft.com/office/drawing/2014/main" val="4055812652"/>
                    </a:ext>
                  </a:extLst>
                </a:gridCol>
                <a:gridCol w="6915332">
                  <a:extLst>
                    <a:ext uri="{9D8B030D-6E8A-4147-A177-3AD203B41FA5}">
                      <a16:colId xmlns:a16="http://schemas.microsoft.com/office/drawing/2014/main" val="2787251768"/>
                    </a:ext>
                  </a:extLst>
                </a:gridCol>
              </a:tblGrid>
              <a:tr h="350777">
                <a:tc>
                  <a:txBody>
                    <a:bodyPr/>
                    <a:lstStyle/>
                    <a:p>
                      <a:pPr algn="l"/>
                      <a:r>
                        <a:rPr lang="en-IN" sz="2000" b="1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756484"/>
                  </a:ext>
                </a:extLst>
              </a:tr>
              <a:tr h="350777"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dirty="0">
                          <a:effectLst/>
                        </a:rPr>
                        <a:t>Rank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dirty="0">
                          <a:effectLst/>
                        </a:rPr>
                        <a:t>Movie rank order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2573668"/>
                  </a:ext>
                </a:extLst>
              </a:tr>
              <a:tr h="350777"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dirty="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dirty="0">
                          <a:effectLst/>
                        </a:rPr>
                        <a:t>Title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dirty="0">
                          <a:effectLst/>
                        </a:rPr>
                        <a:t>The title of the film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6013183"/>
                  </a:ext>
                </a:extLst>
              </a:tr>
              <a:tr h="350777"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dirty="0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dirty="0">
                          <a:effectLst/>
                        </a:rPr>
                        <a:t>Genre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dirty="0">
                          <a:effectLst/>
                        </a:rPr>
                        <a:t>A comma-separated list of genres used to classify the film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3658701"/>
                  </a:ext>
                </a:extLst>
              </a:tr>
              <a:tr h="350777"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dirty="0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dirty="0">
                          <a:effectLst/>
                        </a:rPr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dirty="0">
                          <a:effectLst/>
                        </a:rPr>
                        <a:t>Brief one-sentence movie summary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1930014"/>
                  </a:ext>
                </a:extLst>
              </a:tr>
              <a:tr h="212475"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dirty="0">
                          <a:effectLst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dirty="0">
                          <a:effectLst/>
                        </a:rPr>
                        <a:t>Director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dirty="0">
                          <a:effectLst/>
                        </a:rPr>
                        <a:t>The name of the film's director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0436137"/>
                  </a:ext>
                </a:extLst>
              </a:tr>
              <a:tr h="350777"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dirty="0">
                          <a:effectLst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dirty="0">
                          <a:effectLst/>
                        </a:rPr>
                        <a:t>Actors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dirty="0">
                          <a:effectLst/>
                        </a:rPr>
                        <a:t>A comma-separated list of the main stars of the film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2216986"/>
                  </a:ext>
                </a:extLst>
              </a:tr>
              <a:tr h="387554"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dirty="0">
                          <a:effectLst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dirty="0">
                          <a:effectLst/>
                        </a:rPr>
                        <a:t>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dirty="0">
                          <a:effectLst/>
                        </a:rPr>
                        <a:t>The year that the film released as an integer.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637741"/>
                  </a:ext>
                </a:extLst>
              </a:tr>
              <a:tr h="387554"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dirty="0">
                          <a:effectLst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dirty="0">
                          <a:effectLst/>
                        </a:rPr>
                        <a:t>Runtime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dirty="0">
                          <a:effectLst/>
                        </a:rPr>
                        <a:t>The duration of the film in minutes.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0822076"/>
                  </a:ext>
                </a:extLst>
              </a:tr>
              <a:tr h="350777"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dirty="0">
                          <a:effectLst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dirty="0">
                          <a:effectLst/>
                        </a:rPr>
                        <a:t>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dirty="0">
                          <a:effectLst/>
                        </a:rPr>
                        <a:t>User rating for the movie 0-10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6843394"/>
                  </a:ext>
                </a:extLst>
              </a:tr>
              <a:tr h="350777"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dirty="0">
                          <a:effectLst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dirty="0">
                          <a:effectLst/>
                        </a:rPr>
                        <a:t>Votes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dirty="0">
                          <a:effectLst/>
                        </a:rPr>
                        <a:t>Number of votes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9875740"/>
                  </a:ext>
                </a:extLst>
              </a:tr>
              <a:tr h="352385"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dirty="0">
                          <a:effectLst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dirty="0">
                          <a:effectLst/>
                        </a:rPr>
                        <a:t>Revenue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dirty="0">
                          <a:effectLst/>
                        </a:rPr>
                        <a:t>Movie revenue in millions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817569"/>
                  </a:ext>
                </a:extLst>
              </a:tr>
              <a:tr h="605450"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dirty="0">
                          <a:effectLst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2000" dirty="0">
                          <a:effectLst/>
                        </a:rPr>
                        <a:t>Metascore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dirty="0">
                          <a:effectLst/>
                        </a:rPr>
                        <a:t>An aggregated average of critic scores ranging from 0 to 100. Higher scores represent positive reviews.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8175217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364DE49-AB85-42DA-8816-E5544045A3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5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171">
        <p:fade/>
      </p:transition>
    </mc:Choice>
    <mc:Fallback xmlns="">
      <p:transition spd="med" advTm="601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119" y="435901"/>
            <a:ext cx="9509759" cy="759853"/>
          </a:xfrm>
        </p:spPr>
        <p:txBody>
          <a:bodyPr>
            <a:noAutofit/>
          </a:bodyPr>
          <a:lstStyle/>
          <a:p>
            <a:pPr algn="ctr"/>
            <a:r>
              <a:rPr lang="en-US" sz="5000" cap="all" dirty="0">
                <a:latin typeface="Stencil" panose="040409050D0802020404" pitchFamily="82" charset="0"/>
              </a:rPr>
              <a:t>Data processing</a:t>
            </a:r>
            <a:endParaRPr lang="en-US" sz="5000" cap="al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C644AA-CDEF-4F99-829D-7A690DA8D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38" y="1195754"/>
            <a:ext cx="10710204" cy="5308993"/>
          </a:xfrm>
        </p:spPr>
        <p:txBody>
          <a:bodyPr>
            <a:normAutofit/>
          </a:bodyPr>
          <a:lstStyle/>
          <a:p>
            <a:r>
              <a:rPr lang="en-US" sz="2400" dirty="0"/>
              <a:t>The dataset has 1000 rows (movies) and 12 columns</a:t>
            </a:r>
          </a:p>
          <a:p>
            <a:r>
              <a:rPr lang="en-US" sz="2400" dirty="0"/>
              <a:t>Missing values: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/>
              <a:t>Revenue column : </a:t>
            </a:r>
            <a:r>
              <a:rPr lang="en-US" sz="2000" dirty="0"/>
              <a:t>13% (High)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/>
              <a:t>Metascore  column : </a:t>
            </a:r>
            <a:r>
              <a:rPr lang="en-US" sz="2000" dirty="0"/>
              <a:t>6% (Low)</a:t>
            </a:r>
            <a:endParaRPr lang="en-US" sz="2200" dirty="0"/>
          </a:p>
          <a:p>
            <a:r>
              <a:rPr lang="en-US" sz="2400" dirty="0"/>
              <a:t>Correction for missing values in columns: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/>
              <a:t>Revenue : Missing values filled by Median Revenue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/>
              <a:t>Metascore : Dropped rows with missing values</a:t>
            </a:r>
          </a:p>
          <a:p>
            <a:r>
              <a:rPr lang="en-US" sz="2400" dirty="0"/>
              <a:t>Dropped column: Descriptions and Actors</a:t>
            </a:r>
          </a:p>
          <a:p>
            <a:r>
              <a:rPr lang="en-US" sz="2400" dirty="0"/>
              <a:t>After cleaning: 936 rows and 12 columns</a:t>
            </a:r>
          </a:p>
          <a:p>
            <a:r>
              <a:rPr lang="en-US" sz="2400" dirty="0"/>
              <a:t>The processed dataset was analyzed for the relationship of Director, Runtime and Genre of movies against their Revenue, Rating and Metascore.</a:t>
            </a:r>
          </a:p>
          <a:p>
            <a:endParaRPr lang="en-IN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1638A50-3B47-45F4-B14D-CF2CA1550C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7213">
        <p:fade/>
      </p:transition>
    </mc:Choice>
    <mc:Fallback xmlns="">
      <p:transition spd="med" advTm="572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422" y="318184"/>
            <a:ext cx="11479236" cy="522615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latin typeface="Stencil" panose="040409050D0802020404" pitchFamily="82" charset="0"/>
              </a:rPr>
              <a:t>Correlation between Numeric columns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D6F48A7-AEEF-4EAC-8136-AD06DF72D22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447" y="942536"/>
            <a:ext cx="6446938" cy="530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A2E5687-9BB6-4B31-ACE9-2B729DAA98E2}"/>
              </a:ext>
            </a:extLst>
          </p:cNvPr>
          <p:cNvSpPr/>
          <p:nvPr/>
        </p:nvSpPr>
        <p:spPr>
          <a:xfrm>
            <a:off x="1099929" y="1161546"/>
            <a:ext cx="4055517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Helvetica Neue"/>
              </a:rPr>
              <a:t>  Following columns have mild high correlation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50000"/>
                </a:schemeClr>
              </a:solidFill>
              <a:latin typeface="Helvetica Neu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Helvetica Neue"/>
              </a:rPr>
              <a:t>Rating and Metascore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Helvetica Neue"/>
              </a:rPr>
              <a:t>Revenue and Votes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Helvetica Neue"/>
              </a:rPr>
              <a:t>Votes and Rating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50000"/>
                </a:schemeClr>
              </a:solidFill>
              <a:latin typeface="Helvetica Neu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Helvetica Neue"/>
              </a:rPr>
              <a:t>   While below columns have very low correlation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50000"/>
                </a:schemeClr>
              </a:solidFill>
              <a:latin typeface="Helvetica Neu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Helvetica Neue"/>
              </a:rPr>
              <a:t>Revenue and Metascore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Helvetica Neue"/>
              </a:rPr>
              <a:t>Runtime and Metascore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Helvetica Neue"/>
              </a:rPr>
              <a:t>Rating and Revenue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Helvetica Neue"/>
              </a:rPr>
              <a:t>Runtime and Revenue</a:t>
            </a:r>
          </a:p>
          <a:p>
            <a:pPr lvl="1"/>
            <a:endParaRPr lang="en-US" dirty="0">
              <a:solidFill>
                <a:schemeClr val="accent1">
                  <a:lumMod val="50000"/>
                </a:schemeClr>
              </a:solidFill>
              <a:latin typeface="Helvetica Neue"/>
            </a:endParaRPr>
          </a:p>
          <a:p>
            <a:pPr lvl="1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Helvetica Neue"/>
              </a:rPr>
              <a:t>Rank and Year are negatively correlated with other columns</a:t>
            </a:r>
            <a:endParaRPr lang="en-US" b="1" i="0" dirty="0">
              <a:solidFill>
                <a:schemeClr val="accent1">
                  <a:lumMod val="50000"/>
                </a:schemeClr>
              </a:solidFill>
              <a:effectLst/>
              <a:latin typeface="Helvetica Neue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B07ED0-4C18-4B54-A5C0-B12095DC82E0}"/>
              </a:ext>
            </a:extLst>
          </p:cNvPr>
          <p:cNvSpPr/>
          <p:nvPr/>
        </p:nvSpPr>
        <p:spPr>
          <a:xfrm>
            <a:off x="6272011" y="1300766"/>
            <a:ext cx="1159099" cy="46146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FE03DC52-03FC-4EB6-A5FB-F3AFE6AE8CE9}"/>
              </a:ext>
            </a:extLst>
          </p:cNvPr>
          <p:cNvSpPr/>
          <p:nvPr/>
        </p:nvSpPr>
        <p:spPr>
          <a:xfrm>
            <a:off x="9350062" y="3594295"/>
            <a:ext cx="534507" cy="373487"/>
          </a:xfrm>
          <a:prstGeom prst="flowChartProcess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3B1546DE-F95B-41F3-9A0C-B26B07388988}"/>
              </a:ext>
            </a:extLst>
          </p:cNvPr>
          <p:cNvSpPr/>
          <p:nvPr/>
        </p:nvSpPr>
        <p:spPr>
          <a:xfrm>
            <a:off x="8730102" y="4145942"/>
            <a:ext cx="534507" cy="373487"/>
          </a:xfrm>
          <a:prstGeom prst="flowChartProcess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95DA11D2-DBEE-4D86-AC6D-750409D72094}"/>
              </a:ext>
            </a:extLst>
          </p:cNvPr>
          <p:cNvSpPr/>
          <p:nvPr/>
        </p:nvSpPr>
        <p:spPr>
          <a:xfrm>
            <a:off x="8111545" y="4725488"/>
            <a:ext cx="534507" cy="373487"/>
          </a:xfrm>
          <a:prstGeom prst="flowChartProcess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F22852-1FD8-4FD5-AA7B-545D3107A51A}"/>
              </a:ext>
            </a:extLst>
          </p:cNvPr>
          <p:cNvSpPr/>
          <p:nvPr/>
        </p:nvSpPr>
        <p:spPr>
          <a:xfrm>
            <a:off x="9379647" y="3003671"/>
            <a:ext cx="478418" cy="37348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BC4BF00-1F01-4458-8E0F-D163F7405E36}"/>
              </a:ext>
            </a:extLst>
          </p:cNvPr>
          <p:cNvSpPr/>
          <p:nvPr/>
        </p:nvSpPr>
        <p:spPr>
          <a:xfrm>
            <a:off x="9386273" y="2453703"/>
            <a:ext cx="478418" cy="37348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E1775FA-1DFA-468D-9352-19571A32385D}"/>
              </a:ext>
            </a:extLst>
          </p:cNvPr>
          <p:cNvSpPr/>
          <p:nvPr/>
        </p:nvSpPr>
        <p:spPr>
          <a:xfrm>
            <a:off x="9989242" y="2433822"/>
            <a:ext cx="478418" cy="37348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818A2F-6CC1-4C79-A0A6-7F37EB634EBF}"/>
              </a:ext>
            </a:extLst>
          </p:cNvPr>
          <p:cNvSpPr/>
          <p:nvPr/>
        </p:nvSpPr>
        <p:spPr>
          <a:xfrm>
            <a:off x="10008567" y="4160622"/>
            <a:ext cx="478418" cy="35880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5AC7CF99-9336-4459-9B50-B97919A4ED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87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6285">
        <p:fade/>
      </p:transition>
    </mc:Choice>
    <mc:Fallback>
      <p:transition spd="med" advTm="362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043" y="491652"/>
            <a:ext cx="11619913" cy="522615"/>
          </a:xfrm>
        </p:spPr>
        <p:txBody>
          <a:bodyPr>
            <a:noAutofit/>
          </a:bodyPr>
          <a:lstStyle/>
          <a:p>
            <a:pPr algn="ctr"/>
            <a:r>
              <a:rPr lang="en-US" sz="5000" dirty="0">
                <a:latin typeface="Stencil" panose="040409050D0802020404" pitchFamily="82" charset="0"/>
              </a:rPr>
              <a:t>Director wise Revenue and Votes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63E574D-E4AD-462D-B3E7-8627F9F47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73" y="1068082"/>
            <a:ext cx="6789733" cy="444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4644A248-1B4F-4DFA-BEFE-5B0C4083C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107" y="1054023"/>
            <a:ext cx="4912731" cy="444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24A6751-9641-4627-BE6B-31A44E6F9E97}"/>
              </a:ext>
            </a:extLst>
          </p:cNvPr>
          <p:cNvSpPr/>
          <p:nvPr/>
        </p:nvSpPr>
        <p:spPr>
          <a:xfrm>
            <a:off x="3568639" y="6006825"/>
            <a:ext cx="10564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James Cameron has the highest revenue.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Viewers liked Christopher Nolan's movies</a:t>
            </a: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8D86D7D-C8B1-47E8-81B0-4138DA259A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52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2692">
        <p:fade/>
      </p:transition>
    </mc:Choice>
    <mc:Fallback>
      <p:transition spd="med" advTm="126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35" y="472529"/>
            <a:ext cx="11879266" cy="522615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latin typeface="Stencil" panose="040409050D0802020404" pitchFamily="82" charset="0"/>
              </a:rPr>
              <a:t>Director wise Metascore and Ratings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4A6751-9641-4627-BE6B-31A44E6F9E97}"/>
              </a:ext>
            </a:extLst>
          </p:cNvPr>
          <p:cNvSpPr/>
          <p:nvPr/>
        </p:nvSpPr>
        <p:spPr>
          <a:xfrm>
            <a:off x="2801882" y="6058070"/>
            <a:ext cx="65882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Christopher Nolan's movies were highly rated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Movie critics mostly liked Berry Jenkin's movies</a:t>
            </a:r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AD1FD2D7-8356-4F23-900A-F015763CC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35" y="1084909"/>
            <a:ext cx="5636047" cy="461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82338A-B04C-4613-B338-C0D88901CF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6578" y="1084908"/>
            <a:ext cx="6102223" cy="461986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25D4CAE-A7A6-4365-974A-961E4A1D69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9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806">
        <p:fade/>
      </p:transition>
    </mc:Choice>
    <mc:Fallback>
      <p:transition spd="med" advTm="108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4874" y="450419"/>
            <a:ext cx="8122252" cy="522615"/>
          </a:xfrm>
        </p:spPr>
        <p:txBody>
          <a:bodyPr>
            <a:noAutofit/>
          </a:bodyPr>
          <a:lstStyle/>
          <a:p>
            <a:pPr algn="ctr"/>
            <a:r>
              <a:rPr lang="en-US" sz="5000" dirty="0">
                <a:latin typeface="Stencil" panose="040409050D0802020404" pitchFamily="82" charset="0"/>
              </a:rPr>
              <a:t>Runtime of Movies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4A6751-9641-4627-BE6B-31A44E6F9E97}"/>
              </a:ext>
            </a:extLst>
          </p:cNvPr>
          <p:cNvSpPr/>
          <p:nvPr/>
        </p:nvSpPr>
        <p:spPr>
          <a:xfrm>
            <a:off x="2637417" y="5404651"/>
            <a:ext cx="72558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Mostly movies have runtime of 100 to 120 minutes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Movies with runtime, 100 to 150 have earned maximum revenue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430F7EFD-8932-4D54-A417-A7E5D63C4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25" y="1130183"/>
            <a:ext cx="5961995" cy="411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ED3F3A59-9C50-4D3F-A86A-5CD0525B7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803" y="1126073"/>
            <a:ext cx="5677122" cy="411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D07201A-33F5-4A3C-B630-217548C76164}"/>
              </a:ext>
            </a:extLst>
          </p:cNvPr>
          <p:cNvSpPr/>
          <p:nvPr/>
        </p:nvSpPr>
        <p:spPr>
          <a:xfrm>
            <a:off x="2215166" y="1378038"/>
            <a:ext cx="1442434" cy="3528813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2538053-5907-42C8-80A0-2757154A0012}"/>
              </a:ext>
            </a:extLst>
          </p:cNvPr>
          <p:cNvSpPr/>
          <p:nvPr/>
        </p:nvSpPr>
        <p:spPr>
          <a:xfrm>
            <a:off x="8242479" y="2047741"/>
            <a:ext cx="3773510" cy="1558344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B49E99A-5558-4B82-8976-6EBBB01A59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822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2245">
        <p:fade/>
      </p:transition>
    </mc:Choice>
    <mc:Fallback>
      <p:transition spd="med" advTm="222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758" y="311124"/>
            <a:ext cx="10436483" cy="522615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latin typeface="Stencil" panose="040409050D0802020404" pitchFamily="82" charset="0"/>
              </a:rPr>
              <a:t>Genre wise Revenue per year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4A6751-9641-4627-BE6B-31A44E6F9E97}"/>
              </a:ext>
            </a:extLst>
          </p:cNvPr>
          <p:cNvSpPr/>
          <p:nvPr/>
        </p:nvSpPr>
        <p:spPr>
          <a:xfrm>
            <a:off x="9055430" y="1239359"/>
            <a:ext cx="2848309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Adventure genre has earned most revenue followed by Action, Drama, and Comedy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2016 there is increase in production of Horror, Thriller and Comedy movies but Comedy earned more revenue among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Any combination of genre Adventure, Action, Drama, and Comedy may give the good revenue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21676F2-C7F9-44D2-81E8-184150251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62" y="859404"/>
            <a:ext cx="8357166" cy="288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A8BB78F3-247F-4434-8D93-AA4F7A414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61" y="3837272"/>
            <a:ext cx="8321167" cy="285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38CBD8A-E91F-4D72-A17D-564AAA9BBF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91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5649">
        <p:fade/>
      </p:transition>
    </mc:Choice>
    <mc:Fallback>
      <p:transition spd="med" advTm="356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cean 16x9">
  <a:themeElements>
    <a:clrScheme name="Ocean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557A1"/>
      </a:accent1>
      <a:accent2>
        <a:srgbClr val="3691AA"/>
      </a:accent2>
      <a:accent3>
        <a:srgbClr val="893768"/>
      </a:accent3>
      <a:accent4>
        <a:srgbClr val="4E8542"/>
      </a:accent4>
      <a:accent5>
        <a:srgbClr val="A25A12"/>
      </a:accent5>
      <a:accent6>
        <a:srgbClr val="C19859"/>
      </a:accent6>
      <a:hlink>
        <a:srgbClr val="6B9F25"/>
      </a:hlink>
      <a:folHlink>
        <a:srgbClr val="B26B02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cean painting presentation (widescreen).potx" id="{7D8F5DB3-F878-46D5-AF2D-2DD5B7369221}" vid="{9251DF30-C224-466C-9BFA-3064FAD55731}"/>
    </a:ext>
  </a:extLst>
</a:theme>
</file>

<file path=ppt/theme/theme2.xml><?xml version="1.0" encoding="utf-8"?>
<a:theme xmlns:a="http://schemas.openxmlformats.org/drawingml/2006/main" name="Office Theme">
  <a:themeElements>
    <a:clrScheme name="Ocean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557A1"/>
      </a:accent1>
      <a:accent2>
        <a:srgbClr val="3691AA"/>
      </a:accent2>
      <a:accent3>
        <a:srgbClr val="893768"/>
      </a:accent3>
      <a:accent4>
        <a:srgbClr val="4E8542"/>
      </a:accent4>
      <a:accent5>
        <a:srgbClr val="A25A12"/>
      </a:accent5>
      <a:accent6>
        <a:srgbClr val="C19859"/>
      </a:accent6>
      <a:hlink>
        <a:srgbClr val="6B9F25"/>
      </a:hlink>
      <a:folHlink>
        <a:srgbClr val="B26B02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cean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557A1"/>
      </a:accent1>
      <a:accent2>
        <a:srgbClr val="3691AA"/>
      </a:accent2>
      <a:accent3>
        <a:srgbClr val="893768"/>
      </a:accent3>
      <a:accent4>
        <a:srgbClr val="4E8542"/>
      </a:accent4>
      <a:accent5>
        <a:srgbClr val="A25A12"/>
      </a:accent5>
      <a:accent6>
        <a:srgbClr val="C19859"/>
      </a:accent6>
      <a:hlink>
        <a:srgbClr val="6B9F25"/>
      </a:hlink>
      <a:folHlink>
        <a:srgbClr val="B26B02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Ocean painting presentation (widescreen)</Template>
  <TotalTime>1832</TotalTime>
  <Words>638</Words>
  <Application>Microsoft Office PowerPoint</Application>
  <PresentationFormat>Widescreen</PresentationFormat>
  <Paragraphs>109</Paragraphs>
  <Slides>13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Georgia</vt:lpstr>
      <vt:lpstr>Helvetica Neue</vt:lpstr>
      <vt:lpstr>Stencil</vt:lpstr>
      <vt:lpstr>Ocean 16x9</vt:lpstr>
      <vt:lpstr>Movie Production Recommendations for  MS Films</vt:lpstr>
      <vt:lpstr>Background</vt:lpstr>
      <vt:lpstr>About dataset</vt:lpstr>
      <vt:lpstr>Data processing</vt:lpstr>
      <vt:lpstr>Correlation between Numeric columns</vt:lpstr>
      <vt:lpstr>Director wise Revenue and Votes</vt:lpstr>
      <vt:lpstr>Director wise Metascore and Ratings</vt:lpstr>
      <vt:lpstr>Runtime of Movies </vt:lpstr>
      <vt:lpstr>Genre wise Revenue per year</vt:lpstr>
      <vt:lpstr>Growth of Movies by count</vt:lpstr>
      <vt:lpstr>Growth of movies by revenue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Production Recommendations for  MS Films</dc:title>
  <dc:creator>Manoj Singh</dc:creator>
  <cp:lastModifiedBy>admin</cp:lastModifiedBy>
  <cp:revision>72</cp:revision>
  <dcterms:created xsi:type="dcterms:W3CDTF">2020-05-02T23:33:55Z</dcterms:created>
  <dcterms:modified xsi:type="dcterms:W3CDTF">2020-05-10T01:51:18Z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